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2"/>
  </p:notesMasterIdLst>
  <p:handoutMasterIdLst>
    <p:handoutMasterId r:id="rId23"/>
  </p:handoutMasterIdLst>
  <p:sldIdLst>
    <p:sldId id="295" r:id="rId2"/>
    <p:sldId id="297" r:id="rId3"/>
    <p:sldId id="310" r:id="rId4"/>
    <p:sldId id="311" r:id="rId5"/>
    <p:sldId id="296" r:id="rId6"/>
    <p:sldId id="302" r:id="rId7"/>
    <p:sldId id="292" r:id="rId8"/>
    <p:sldId id="282" r:id="rId9"/>
    <p:sldId id="313" r:id="rId10"/>
    <p:sldId id="286" r:id="rId11"/>
    <p:sldId id="314" r:id="rId12"/>
    <p:sldId id="316" r:id="rId13"/>
    <p:sldId id="290" r:id="rId14"/>
    <p:sldId id="319" r:id="rId15"/>
    <p:sldId id="323" r:id="rId16"/>
    <p:sldId id="321" r:id="rId17"/>
    <p:sldId id="322" r:id="rId18"/>
    <p:sldId id="320" r:id="rId19"/>
    <p:sldId id="324" r:id="rId20"/>
    <p:sldId id="26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5250" autoAdjust="0"/>
  </p:normalViewPr>
  <p:slideViewPr>
    <p:cSldViewPr>
      <p:cViewPr varScale="1">
        <p:scale>
          <a:sx n="111" d="100"/>
          <a:sy n="111" d="100"/>
        </p:scale>
        <p:origin x="16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FE10F-AF05-4C02-8D88-B3724D79420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97AA1DBB-D58B-4DF1-ACC1-6B95D474F337}">
      <dgm:prSet/>
      <dgm:spPr/>
      <dgm:t>
        <a:bodyPr/>
        <a:lstStyle/>
        <a:p>
          <a:endParaRPr lang="en-US"/>
        </a:p>
      </dgm:t>
    </dgm:pt>
    <dgm:pt modelId="{AFD858F8-6DE2-4F48-93FD-45CC4F7AD2DB}" type="parTrans" cxnId="{4FCC80CC-63BE-4446-9D1B-EDCBA017F82B}">
      <dgm:prSet/>
      <dgm:spPr/>
      <dgm:t>
        <a:bodyPr/>
        <a:lstStyle/>
        <a:p>
          <a:endParaRPr lang="en-US"/>
        </a:p>
      </dgm:t>
    </dgm:pt>
    <dgm:pt modelId="{7800E7D4-10EB-41AC-86B5-7F3CE277A88F}" type="sibTrans" cxnId="{4FCC80CC-63BE-4446-9D1B-EDCBA017F82B}">
      <dgm:prSet/>
      <dgm:spPr/>
      <dgm:t>
        <a:bodyPr/>
        <a:lstStyle/>
        <a:p>
          <a:endParaRPr lang="en-US"/>
        </a:p>
      </dgm:t>
    </dgm:pt>
    <dgm:pt modelId="{6C47F583-2FCE-49B5-BFED-F97D32E6DA5F}">
      <dgm:prSet/>
      <dgm:spPr/>
      <dgm:t>
        <a:bodyPr/>
        <a:lstStyle/>
        <a:p>
          <a:endParaRPr lang="en-US"/>
        </a:p>
      </dgm:t>
    </dgm:pt>
    <dgm:pt modelId="{8A89B9D7-ED59-486B-87D5-C35929B80D42}" type="parTrans" cxnId="{4E15E37A-0725-48A2-BC01-54E107F07455}">
      <dgm:prSet/>
      <dgm:spPr/>
      <dgm:t>
        <a:bodyPr/>
        <a:lstStyle/>
        <a:p>
          <a:endParaRPr lang="en-US"/>
        </a:p>
      </dgm:t>
    </dgm:pt>
    <dgm:pt modelId="{73AFCC16-0932-49AF-9336-EAF321426CAC}" type="sibTrans" cxnId="{4E15E37A-0725-48A2-BC01-54E107F07455}">
      <dgm:prSet/>
      <dgm:spPr/>
      <dgm:t>
        <a:bodyPr/>
        <a:lstStyle/>
        <a:p>
          <a:endParaRPr lang="en-US"/>
        </a:p>
      </dgm:t>
    </dgm:pt>
    <dgm:pt modelId="{A807164E-7A69-47A3-9AE2-DE8218B9F552}">
      <dgm:prSet/>
      <dgm:spPr/>
      <dgm:t>
        <a:bodyPr/>
        <a:lstStyle/>
        <a:p>
          <a:endParaRPr lang="en-US"/>
        </a:p>
      </dgm:t>
    </dgm:pt>
    <dgm:pt modelId="{0C057587-FB7C-4D0C-86A9-D57FD729CEE3}" type="parTrans" cxnId="{090BE64C-22D3-42E8-81F3-BA222E888DD8}">
      <dgm:prSet/>
      <dgm:spPr/>
      <dgm:t>
        <a:bodyPr/>
        <a:lstStyle/>
        <a:p>
          <a:endParaRPr lang="en-US"/>
        </a:p>
      </dgm:t>
    </dgm:pt>
    <dgm:pt modelId="{6B76AF0A-8D32-4A03-A88D-2985FF5FE914}" type="sibTrans" cxnId="{090BE64C-22D3-42E8-81F3-BA222E888DD8}">
      <dgm:prSet/>
      <dgm:spPr/>
      <dgm:t>
        <a:bodyPr/>
        <a:lstStyle/>
        <a:p>
          <a:endParaRPr lang="en-US"/>
        </a:p>
      </dgm:t>
    </dgm:pt>
    <dgm:pt modelId="{1EA2D798-D37B-44B6-80CF-F2CCCC56CE2C}" type="pres">
      <dgm:prSet presAssocID="{738FE10F-AF05-4C02-8D88-B3724D794203}" presName="compositeShape" presStyleCnt="0">
        <dgm:presLayoutVars>
          <dgm:chMax val="7"/>
          <dgm:dir/>
          <dgm:resizeHandles val="exact"/>
        </dgm:presLayoutVars>
      </dgm:prSet>
      <dgm:spPr/>
    </dgm:pt>
    <dgm:pt modelId="{A95BD227-25B1-44D3-8044-48EF0AA60EEF}" type="pres">
      <dgm:prSet presAssocID="{97AA1DBB-D58B-4DF1-ACC1-6B95D474F337}" presName="circ1" presStyleLbl="vennNode1" presStyleIdx="0" presStyleCnt="3"/>
      <dgm:spPr/>
      <dgm:t>
        <a:bodyPr/>
        <a:lstStyle/>
        <a:p>
          <a:endParaRPr lang="en-US"/>
        </a:p>
      </dgm:t>
    </dgm:pt>
    <dgm:pt modelId="{3D3C276F-094C-4915-960C-9F079A35A5F4}" type="pres">
      <dgm:prSet presAssocID="{97AA1DBB-D58B-4DF1-ACC1-6B95D474F3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DC210-B318-4601-A229-9B34671B8260}" type="pres">
      <dgm:prSet presAssocID="{6C47F583-2FCE-49B5-BFED-F97D32E6DA5F}" presName="circ2" presStyleLbl="vennNode1" presStyleIdx="1" presStyleCnt="3"/>
      <dgm:spPr/>
      <dgm:t>
        <a:bodyPr/>
        <a:lstStyle/>
        <a:p>
          <a:endParaRPr lang="en-US"/>
        </a:p>
      </dgm:t>
    </dgm:pt>
    <dgm:pt modelId="{E2C4433E-4174-46AD-A528-CD33DE1BEFB3}" type="pres">
      <dgm:prSet presAssocID="{6C47F583-2FCE-49B5-BFED-F97D32E6DA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4DF6F-475F-4AB4-A8D9-659755B49000}" type="pres">
      <dgm:prSet presAssocID="{A807164E-7A69-47A3-9AE2-DE8218B9F552}" presName="circ3" presStyleLbl="vennNode1" presStyleIdx="2" presStyleCnt="3" custLinFactNeighborX="-215" custLinFactNeighborY="-342"/>
      <dgm:spPr/>
      <dgm:t>
        <a:bodyPr/>
        <a:lstStyle/>
        <a:p>
          <a:endParaRPr lang="en-US"/>
        </a:p>
      </dgm:t>
    </dgm:pt>
    <dgm:pt modelId="{A630A8E0-7428-4DB0-B767-3F0949A099CD}" type="pres">
      <dgm:prSet presAssocID="{A807164E-7A69-47A3-9AE2-DE8218B9F5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CB2F4-C7BC-4958-AF02-7BFF5D3235A3}" type="presOf" srcId="{A807164E-7A69-47A3-9AE2-DE8218B9F552}" destId="{A630A8E0-7428-4DB0-B767-3F0949A099CD}" srcOrd="1" destOrd="0" presId="urn:microsoft.com/office/officeart/2005/8/layout/venn1"/>
    <dgm:cxn modelId="{EB3DEAD6-531A-4DE7-99B3-5101A28ED79D}" type="presOf" srcId="{A807164E-7A69-47A3-9AE2-DE8218B9F552}" destId="{C144DF6F-475F-4AB4-A8D9-659755B49000}" srcOrd="0" destOrd="0" presId="urn:microsoft.com/office/officeart/2005/8/layout/venn1"/>
    <dgm:cxn modelId="{4FCC80CC-63BE-4446-9D1B-EDCBA017F82B}" srcId="{738FE10F-AF05-4C02-8D88-B3724D794203}" destId="{97AA1DBB-D58B-4DF1-ACC1-6B95D474F337}" srcOrd="0" destOrd="0" parTransId="{AFD858F8-6DE2-4F48-93FD-45CC4F7AD2DB}" sibTransId="{7800E7D4-10EB-41AC-86B5-7F3CE277A88F}"/>
    <dgm:cxn modelId="{36419F9D-1040-4FA0-B173-292ECA298E0A}" type="presOf" srcId="{6C47F583-2FCE-49B5-BFED-F97D32E6DA5F}" destId="{712DC210-B318-4601-A229-9B34671B8260}" srcOrd="0" destOrd="0" presId="urn:microsoft.com/office/officeart/2005/8/layout/venn1"/>
    <dgm:cxn modelId="{BF7AFE39-7D0D-48F7-A0CE-21322EFCBFC1}" type="presOf" srcId="{97AA1DBB-D58B-4DF1-ACC1-6B95D474F337}" destId="{A95BD227-25B1-44D3-8044-48EF0AA60EEF}" srcOrd="0" destOrd="0" presId="urn:microsoft.com/office/officeart/2005/8/layout/venn1"/>
    <dgm:cxn modelId="{090BE64C-22D3-42E8-81F3-BA222E888DD8}" srcId="{738FE10F-AF05-4C02-8D88-B3724D794203}" destId="{A807164E-7A69-47A3-9AE2-DE8218B9F552}" srcOrd="2" destOrd="0" parTransId="{0C057587-FB7C-4D0C-86A9-D57FD729CEE3}" sibTransId="{6B76AF0A-8D32-4A03-A88D-2985FF5FE914}"/>
    <dgm:cxn modelId="{0FF8CC50-D34A-4E6D-BB98-8EB6B91A568C}" type="presOf" srcId="{97AA1DBB-D58B-4DF1-ACC1-6B95D474F337}" destId="{3D3C276F-094C-4915-960C-9F079A35A5F4}" srcOrd="1" destOrd="0" presId="urn:microsoft.com/office/officeart/2005/8/layout/venn1"/>
    <dgm:cxn modelId="{AAF2A10D-2D9B-4A4A-80D2-4139CAED6C95}" type="presOf" srcId="{6C47F583-2FCE-49B5-BFED-F97D32E6DA5F}" destId="{E2C4433E-4174-46AD-A528-CD33DE1BEFB3}" srcOrd="1" destOrd="0" presId="urn:microsoft.com/office/officeart/2005/8/layout/venn1"/>
    <dgm:cxn modelId="{4E15E37A-0725-48A2-BC01-54E107F07455}" srcId="{738FE10F-AF05-4C02-8D88-B3724D794203}" destId="{6C47F583-2FCE-49B5-BFED-F97D32E6DA5F}" srcOrd="1" destOrd="0" parTransId="{8A89B9D7-ED59-486B-87D5-C35929B80D42}" sibTransId="{73AFCC16-0932-49AF-9336-EAF321426CAC}"/>
    <dgm:cxn modelId="{1930ECFE-B8FA-4DE9-8F03-13F18F9170A8}" type="presOf" srcId="{738FE10F-AF05-4C02-8D88-B3724D794203}" destId="{1EA2D798-D37B-44B6-80CF-F2CCCC56CE2C}" srcOrd="0" destOrd="0" presId="urn:microsoft.com/office/officeart/2005/8/layout/venn1"/>
    <dgm:cxn modelId="{1A36B0AE-C942-4387-8B55-D2ED8490AA8C}" type="presParOf" srcId="{1EA2D798-D37B-44B6-80CF-F2CCCC56CE2C}" destId="{A95BD227-25B1-44D3-8044-48EF0AA60EEF}" srcOrd="0" destOrd="0" presId="urn:microsoft.com/office/officeart/2005/8/layout/venn1"/>
    <dgm:cxn modelId="{F1D6084E-E9E7-402A-99A4-CAD692ECAB15}" type="presParOf" srcId="{1EA2D798-D37B-44B6-80CF-F2CCCC56CE2C}" destId="{3D3C276F-094C-4915-960C-9F079A35A5F4}" srcOrd="1" destOrd="0" presId="urn:microsoft.com/office/officeart/2005/8/layout/venn1"/>
    <dgm:cxn modelId="{21C1B440-2957-498C-A2B9-547E1E0B100D}" type="presParOf" srcId="{1EA2D798-D37B-44B6-80CF-F2CCCC56CE2C}" destId="{712DC210-B318-4601-A229-9B34671B8260}" srcOrd="2" destOrd="0" presId="urn:microsoft.com/office/officeart/2005/8/layout/venn1"/>
    <dgm:cxn modelId="{6C88EFF8-B43A-4184-9A52-AB05853C98E7}" type="presParOf" srcId="{1EA2D798-D37B-44B6-80CF-F2CCCC56CE2C}" destId="{E2C4433E-4174-46AD-A528-CD33DE1BEFB3}" srcOrd="3" destOrd="0" presId="urn:microsoft.com/office/officeart/2005/8/layout/venn1"/>
    <dgm:cxn modelId="{2367484A-1FA3-4E53-9584-35B31E37C501}" type="presParOf" srcId="{1EA2D798-D37B-44B6-80CF-F2CCCC56CE2C}" destId="{C144DF6F-475F-4AB4-A8D9-659755B49000}" srcOrd="4" destOrd="0" presId="urn:microsoft.com/office/officeart/2005/8/layout/venn1"/>
    <dgm:cxn modelId="{9FB2F612-CE7B-4B17-9240-85E446B71B7D}" type="presParOf" srcId="{1EA2D798-D37B-44B6-80CF-F2CCCC56CE2C}" destId="{A630A8E0-7428-4DB0-B767-3F0949A099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BD227-25B1-44D3-8044-48EF0AA60EEF}">
      <dsp:nvSpPr>
        <dsp:cNvPr id="0" name=""/>
        <dsp:cNvSpPr/>
      </dsp:nvSpPr>
      <dsp:spPr>
        <a:xfrm>
          <a:off x="2796540" y="58102"/>
          <a:ext cx="2788920" cy="2788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168396" y="546163"/>
        <a:ext cx="2045208" cy="1255014"/>
      </dsp:txXfrm>
    </dsp:sp>
    <dsp:sp modelId="{712DC210-B318-4601-A229-9B34671B8260}">
      <dsp:nvSpPr>
        <dsp:cNvPr id="0" name=""/>
        <dsp:cNvSpPr/>
      </dsp:nvSpPr>
      <dsp:spPr>
        <a:xfrm>
          <a:off x="3802875" y="1801177"/>
          <a:ext cx="2788920" cy="2788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655820" y="2521648"/>
        <a:ext cx="1673352" cy="1533906"/>
      </dsp:txXfrm>
    </dsp:sp>
    <dsp:sp modelId="{C144DF6F-475F-4AB4-A8D9-659755B49000}">
      <dsp:nvSpPr>
        <dsp:cNvPr id="0" name=""/>
        <dsp:cNvSpPr/>
      </dsp:nvSpPr>
      <dsp:spPr>
        <a:xfrm>
          <a:off x="1784208" y="1791639"/>
          <a:ext cx="2788920" cy="2788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046831" y="2512110"/>
        <a:ext cx="1673352" cy="1533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o-RO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o-RO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o-RO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45E838-DA71-423C-A875-8A987144A78C}" type="slidenum">
              <a:rPr lang="ro-RO"/>
              <a:pPr>
                <a:defRPr/>
              </a:pPr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1757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5DF98-8A42-4C8D-A887-89D51584E379}" type="datetimeFigureOut">
              <a:rPr lang="ro-RO" smtClean="0"/>
              <a:pPr/>
              <a:t>02.03.2017</a:t>
            </a:fld>
            <a:endParaRPr lang="ro-R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1C5ED-810C-4611-8E94-3DBD685B399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9206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133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FC98FB98-0F76-4ECF-8022-30727CDD60E1}" type="slidenum">
              <a:rPr lang="pl-PL" altLang="pl-PL">
                <a:latin typeface="Calibri" panose="020F0502020204030204" pitchFamily="34" charset="0"/>
              </a:rPr>
              <a:pPr/>
              <a:t>3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C684E0E-7E26-494C-A19E-B128F985B1A3}" type="datetime1">
              <a:rPr lang="pl-PL" smtClean="0"/>
              <a:t>2017-03-02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25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136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06E90CA2-2954-4A1D-B6DE-A2A46F4A228C}" type="slidenum">
              <a:rPr lang="pl-PL" altLang="pl-PL">
                <a:latin typeface="Calibri" panose="020F0502020204030204" pitchFamily="34" charset="0"/>
              </a:rPr>
              <a:pPr/>
              <a:t>4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2BDABBE-C7DF-4BDF-A904-F267E7C2D70E}" type="datetime1">
              <a:rPr lang="pl-PL" smtClean="0"/>
              <a:t>2017-03-02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30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ro-RO" altLang="pl-PL" sz="1200" dirty="0" smtClean="0"/>
              <a:t>lume</a:t>
            </a:r>
            <a:r>
              <a:rPr lang="en-GB" altLang="pl-PL" sz="1200" dirty="0" smtClean="0"/>
              <a:t> </a:t>
            </a:r>
            <a:r>
              <a:rPr lang="en-GB" altLang="pl-PL" sz="1200" dirty="0" smtClean="0">
                <a:solidFill>
                  <a:srgbClr val="7030A0"/>
                </a:solidFill>
              </a:rPr>
              <a:t>(</a:t>
            </a:r>
            <a:r>
              <a:rPr lang="en-GB" altLang="pl-PL" sz="1200" dirty="0" smtClean="0">
                <a:solidFill>
                  <a:srgbClr val="9D3232"/>
                </a:solidFill>
              </a:rPr>
              <a:t>which in Europe is 18% - worldwide average  33%</a:t>
            </a:r>
            <a:r>
              <a:rPr lang="en-GB" altLang="pl-PL" sz="1200" dirty="0" smtClean="0">
                <a:solidFill>
                  <a:srgbClr val="7030A0"/>
                </a:solidFill>
              </a:rPr>
              <a:t>)</a:t>
            </a:r>
            <a:endParaRPr lang="en-GB" altLang="pl-PL" dirty="0" smtClean="0"/>
          </a:p>
        </p:txBody>
      </p:sp>
      <p:sp>
        <p:nvSpPr>
          <p:cNvPr id="150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6C30C908-FEA9-4A5C-A921-0D3709D0265A}" type="slidenum">
              <a:rPr lang="pl-PL" altLang="pl-PL">
                <a:latin typeface="Calibri" panose="020F0502020204030204" pitchFamily="34" charset="0"/>
              </a:rPr>
              <a:pPr/>
              <a:t>9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12B7D4-A093-417E-BE95-A15895FFA14B}" type="datetime1">
              <a:rPr lang="pl-PL" smtClean="0"/>
              <a:t>2017-03-02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396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altLang="pl-PL" dirty="0" smtClean="0"/>
          </a:p>
        </p:txBody>
      </p:sp>
      <p:sp>
        <p:nvSpPr>
          <p:cNvPr id="152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9D823C24-5C5B-41A8-96F6-C43E5ABEACD2}" type="slidenum">
              <a:rPr lang="pl-PL" altLang="pl-PL">
                <a:latin typeface="Calibri" panose="020F0502020204030204" pitchFamily="34" charset="0"/>
              </a:rPr>
              <a:pPr/>
              <a:t>11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4EB785-1D9F-461B-9ED8-7DCDBF6A4918}" type="datetime1">
              <a:rPr lang="pl-PL" smtClean="0"/>
              <a:t>2017-03-02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98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C5ED-810C-4611-8E94-3DBD685B399B}" type="slidenum">
              <a:rPr lang="ro-RO" smtClean="0"/>
              <a:pPr/>
              <a:t>13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514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294C-E78F-4939-9FC6-9823976F3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5D5D-F428-4357-9864-931A0529B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A5D9-6412-4193-B2F8-31AE7E82D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4227-2DB6-43AF-AC95-E8B2BAA71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0237-3BED-41AE-A4CC-6D2D3B959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FFE1-1A1A-4B7D-B016-C77202891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EC60-C3DE-44CE-9328-4F9AE65F1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BB95-ADA6-4DD3-9319-493EC1187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D34EA-3EF2-462C-8B66-50EFFEB0B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49C7-1C95-4C28-ACEF-6939407BEF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7A39-05FB-4019-A128-510737B55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6B566-7D23-474A-A2AC-FC6FD8A12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D732C9D-D17D-43DD-991E-F1E58F395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7" r:id="rId2"/>
    <p:sldLayoutId id="2147483826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7" r:id="rId9"/>
    <p:sldLayoutId id="2147483823" r:id="rId10"/>
    <p:sldLayoutId id="2147483824" r:id="rId11"/>
    <p:sldLayoutId id="2147483828" r:id="rId12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310642"/>
            <a:ext cx="6019800" cy="608079"/>
          </a:xfrm>
        </p:spPr>
        <p:txBody>
          <a:bodyPr>
            <a:noAutofit/>
          </a:bodyPr>
          <a:lstStyle/>
          <a:p>
            <a:r>
              <a:rPr lang="en-US" sz="2400" dirty="0"/>
              <a:t>http://economice.ulbsibiu.ro/index.php/ro/</a:t>
            </a:r>
            <a:endParaRPr lang="en-US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887922"/>
            <a:ext cx="7854696" cy="2093214"/>
          </a:xfrm>
        </p:spPr>
        <p:txBody>
          <a:bodyPr>
            <a:normAutofit fontScale="32500" lnSpcReduction="20000"/>
          </a:bodyPr>
          <a:lstStyle/>
          <a:p>
            <a:pPr marL="274320" lvl="0" indent="-27432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7400" b="1" dirty="0" err="1" smtClean="0">
                <a:solidFill>
                  <a:schemeClr val="tx1">
                    <a:lumMod val="95000"/>
                  </a:schemeClr>
                </a:solidFill>
              </a:rPr>
              <a:t>Dezvoltarea</a:t>
            </a:r>
            <a:r>
              <a:rPr lang="en-US" sz="7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7400" b="1" dirty="0" err="1" smtClean="0">
                <a:solidFill>
                  <a:schemeClr val="tx1">
                    <a:lumMod val="95000"/>
                  </a:schemeClr>
                </a:solidFill>
              </a:rPr>
              <a:t>economică</a:t>
            </a:r>
            <a:r>
              <a:rPr lang="en-US" sz="7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7400" b="1" dirty="0" err="1" smtClean="0">
                <a:solidFill>
                  <a:schemeClr val="tx1">
                    <a:lumMod val="95000"/>
                  </a:schemeClr>
                </a:solidFill>
              </a:rPr>
              <a:t>dur</a:t>
            </a:r>
            <a:r>
              <a:rPr lang="ro-RO" sz="7400" b="1" dirty="0" smtClean="0">
                <a:solidFill>
                  <a:schemeClr val="tx1">
                    <a:lumMod val="95000"/>
                  </a:schemeClr>
                </a:solidFill>
              </a:rPr>
              <a:t>ab</a:t>
            </a:r>
            <a:r>
              <a:rPr lang="en-US" sz="7400" b="1" dirty="0" err="1" smtClean="0">
                <a:solidFill>
                  <a:schemeClr val="tx1">
                    <a:lumMod val="95000"/>
                  </a:schemeClr>
                </a:solidFill>
              </a:rPr>
              <a:t>ilă</a:t>
            </a:r>
            <a:r>
              <a:rPr lang="en-US" sz="7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274320" lvl="0" indent="-27432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7400" b="1" dirty="0" smtClean="0">
                <a:solidFill>
                  <a:schemeClr val="tx1">
                    <a:lumMod val="95000"/>
                  </a:schemeClr>
                </a:solidFill>
              </a:rPr>
              <a:t>o </a:t>
            </a:r>
            <a:r>
              <a:rPr lang="en-US" sz="7400" b="1" dirty="0" err="1">
                <a:solidFill>
                  <a:schemeClr val="tx1">
                    <a:lumMod val="95000"/>
                  </a:schemeClr>
                </a:solidFill>
              </a:rPr>
              <a:t>perspectivă</a:t>
            </a:r>
            <a:r>
              <a:rPr lang="en-US" sz="7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7400" b="1" dirty="0" err="1">
                <a:solidFill>
                  <a:schemeClr val="tx1">
                    <a:lumMod val="95000"/>
                  </a:schemeClr>
                </a:solidFill>
              </a:rPr>
              <a:t>europeană</a:t>
            </a:r>
            <a:endParaRPr lang="en-US" sz="7400" b="1" dirty="0">
              <a:solidFill>
                <a:schemeClr val="tx1">
                  <a:lumMod val="9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59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59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5900" b="1" dirty="0" smtClean="0">
                <a:solidFill>
                  <a:schemeClr val="tx1">
                    <a:lumMod val="95000"/>
                  </a:schemeClr>
                </a:solidFill>
              </a:rPr>
              <a:t>Sibiu, 20.02.2017</a:t>
            </a:r>
            <a:endParaRPr lang="ro-RO" sz="4200" dirty="0">
              <a:solidFill>
                <a:schemeClr val="tx1">
                  <a:lumMod val="9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o-RO" dirty="0"/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o-RO" dirty="0"/>
              <a:t>				</a:t>
            </a:r>
            <a:endParaRPr lang="ro-RO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o-RO" sz="2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8495" r="8495"/>
          <a:stretch>
            <a:fillRect/>
          </a:stretch>
        </p:blipFill>
        <p:spPr>
          <a:xfrm rot="420000">
            <a:off x="5632839" y="4254716"/>
            <a:ext cx="2332038" cy="1985963"/>
          </a:xfrm>
          <a:prstGeom prst="rect">
            <a:avLst/>
          </a:prstGeo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43000" y="1676400"/>
            <a:ext cx="693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ro-RO" sz="2400" b="1" dirty="0">
              <a:latin typeface="Arial" charset="0"/>
            </a:endParaRPr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 flipV="1">
            <a:off x="-228600" y="1968306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753"/>
            <a:ext cx="2667000" cy="17969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466850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ro-RO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ile UE pentru Dezvoltare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Sust</a:t>
            </a:r>
            <a:r>
              <a:rPr lang="ro-RO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nab</a:t>
            </a:r>
            <a:r>
              <a:rPr lang="ro-RO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endParaRPr lang="ro-RO" sz="32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endParaRPr lang="ro-RO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o-RO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Strategia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ro-RO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isabona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(2000, 2005)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Strategia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Susten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abilă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Uniunii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Europene</a:t>
            </a:r>
            <a:r>
              <a:rPr lang="ro-RO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(2001, 2006)</a:t>
            </a:r>
          </a:p>
          <a:p>
            <a:pPr eaLnBrk="1" hangingPunct="1"/>
            <a:r>
              <a:rPr lang="ro-RO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Strategia Europa 2020: 	</a:t>
            </a:r>
          </a:p>
          <a:p>
            <a:pPr lvl="3" eaLnBrk="1" hangingPunct="1"/>
            <a:r>
              <a:rPr lang="ro-RO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Creştere durabilă</a:t>
            </a:r>
          </a:p>
          <a:p>
            <a:pPr lvl="3" eaLnBrk="1" hangingPunct="1"/>
            <a:r>
              <a:rPr lang="ro-RO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Creştere inteligentă</a:t>
            </a:r>
          </a:p>
          <a:p>
            <a:pPr lvl="3" eaLnBrk="1" hangingPunct="1"/>
            <a:r>
              <a:rPr lang="ro-RO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Creştere incluzivă</a:t>
            </a:r>
            <a:r>
              <a:rPr lang="ro-RO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US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eaLnBrk="1" hangingPunct="1"/>
            <a:endParaRPr lang="ro-RO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890379"/>
            <a:ext cx="2423324" cy="17119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5901" y="1063229"/>
            <a:ext cx="5732860" cy="857250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pl-PL" sz="2025" b="1" dirty="0"/>
              <a:t>THE 5 TARGETS FOR THE EU</a:t>
            </a:r>
            <a:r>
              <a:rPr lang="pl-PL" altLang="pl-PL" sz="2025" b="1" dirty="0"/>
              <a:t>ROPE</a:t>
            </a:r>
            <a:r>
              <a:rPr lang="en-GB" altLang="pl-PL" sz="2025" b="1" dirty="0"/>
              <a:t> 2020</a:t>
            </a:r>
            <a:endParaRPr lang="en-GB" altLang="pl-PL" sz="135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411" t="32175" r="22771" b="22653"/>
          <a:stretch/>
        </p:blipFill>
        <p:spPr>
          <a:xfrm>
            <a:off x="2235867" y="1998633"/>
            <a:ext cx="6750750" cy="3375375"/>
          </a:xfrm>
          <a:prstGeom prst="rect">
            <a:avLst/>
          </a:prstGeom>
        </p:spPr>
      </p:pic>
      <p:sp>
        <p:nvSpPr>
          <p:cNvPr id="32772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0544386-1C33-4392-B59E-281EC4DDF660}" type="slidenum">
              <a:rPr lang="pl-PL" altLang="pl-PL">
                <a:solidFill>
                  <a:srgbClr val="FFFFFF"/>
                </a:solidFill>
              </a:rPr>
              <a:pPr/>
              <a:t>11</a:t>
            </a:fld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Picture 2" descr="https://encrypted-tbn0.gstatic.com/images?q=tbn:ANd9GcR_CXrqfmYqQl8clih9yLk8sZSFzYUaBotLecoeecH1zKAlF9k80WFp0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26" y="978109"/>
            <a:ext cx="1284491" cy="9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89034" y="4023970"/>
            <a:ext cx="1771727" cy="15465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050" dirty="0"/>
              <a:t>GHG: </a:t>
            </a:r>
          </a:p>
          <a:p>
            <a:r>
              <a:rPr lang="pl-PL" sz="1050" dirty="0" err="1"/>
              <a:t>carbon</a:t>
            </a:r>
            <a:r>
              <a:rPr lang="pl-PL" sz="1050" dirty="0"/>
              <a:t> </a:t>
            </a:r>
            <a:r>
              <a:rPr lang="pl-PL" sz="1050" dirty="0" err="1"/>
              <a:t>dioxide</a:t>
            </a:r>
            <a:r>
              <a:rPr lang="pl-PL" sz="1050" dirty="0"/>
              <a:t> (CO</a:t>
            </a:r>
            <a:r>
              <a:rPr lang="pl-PL" sz="1050" baseline="-25000" dirty="0"/>
              <a:t>2</a:t>
            </a:r>
            <a:r>
              <a:rPr lang="pl-PL" sz="1050" dirty="0"/>
              <a:t>), </a:t>
            </a:r>
          </a:p>
          <a:p>
            <a:endParaRPr lang="pl-PL" sz="1050" dirty="0"/>
          </a:p>
          <a:p>
            <a:r>
              <a:rPr lang="pl-PL" sz="1050" dirty="0"/>
              <a:t>but of </a:t>
            </a:r>
            <a:r>
              <a:rPr lang="pl-PL" sz="1050" dirty="0" err="1"/>
              <a:t>also</a:t>
            </a:r>
            <a:r>
              <a:rPr lang="pl-PL" sz="1050" dirty="0"/>
              <a:t> </a:t>
            </a:r>
            <a:r>
              <a:rPr lang="pl-PL" sz="1050" dirty="0" err="1"/>
              <a:t>other</a:t>
            </a:r>
            <a:r>
              <a:rPr lang="pl-PL" sz="1050" dirty="0"/>
              <a:t>, </a:t>
            </a:r>
            <a:r>
              <a:rPr lang="pl-PL" sz="1050" dirty="0" err="1"/>
              <a:t>being</a:t>
            </a:r>
            <a:r>
              <a:rPr lang="pl-PL" sz="1050" dirty="0"/>
              <a:t>:</a:t>
            </a:r>
          </a:p>
          <a:p>
            <a:r>
              <a:rPr lang="pl-PL" sz="1050" dirty="0" err="1"/>
              <a:t>Methane</a:t>
            </a:r>
            <a:r>
              <a:rPr lang="pl-PL" sz="1050" dirty="0"/>
              <a:t> (CH</a:t>
            </a:r>
            <a:r>
              <a:rPr lang="pl-PL" sz="1050" baseline="-25000" dirty="0"/>
              <a:t>4</a:t>
            </a:r>
            <a:r>
              <a:rPr lang="pl-PL" sz="1050" dirty="0"/>
              <a:t>)</a:t>
            </a:r>
            <a:br>
              <a:rPr lang="pl-PL" sz="1050" dirty="0"/>
            </a:br>
            <a:r>
              <a:rPr lang="pl-PL" sz="1050" dirty="0" err="1"/>
              <a:t>Nitrous</a:t>
            </a:r>
            <a:r>
              <a:rPr lang="pl-PL" sz="1050" dirty="0"/>
              <a:t> </a:t>
            </a:r>
            <a:r>
              <a:rPr lang="pl-PL" sz="1050" dirty="0" err="1"/>
              <a:t>oxide</a:t>
            </a:r>
            <a:r>
              <a:rPr lang="pl-PL" sz="1050" dirty="0"/>
              <a:t> (N</a:t>
            </a:r>
            <a:r>
              <a:rPr lang="pl-PL" sz="1050" baseline="-25000" dirty="0"/>
              <a:t>2</a:t>
            </a:r>
            <a:r>
              <a:rPr lang="pl-PL" sz="1050" dirty="0"/>
              <a:t>O)</a:t>
            </a:r>
            <a:br>
              <a:rPr lang="pl-PL" sz="1050" dirty="0"/>
            </a:br>
            <a:r>
              <a:rPr lang="pl-PL" sz="1050" dirty="0" err="1"/>
              <a:t>Hydrofluorocarbons</a:t>
            </a:r>
            <a:r>
              <a:rPr lang="pl-PL" sz="1050" dirty="0"/>
              <a:t> (</a:t>
            </a:r>
            <a:r>
              <a:rPr lang="pl-PL" sz="1050" dirty="0" err="1"/>
              <a:t>HFCs</a:t>
            </a:r>
            <a:r>
              <a:rPr lang="pl-PL" sz="1050" dirty="0"/>
              <a:t>)</a:t>
            </a:r>
            <a:br>
              <a:rPr lang="pl-PL" sz="1050" dirty="0"/>
            </a:br>
            <a:r>
              <a:rPr lang="pl-PL" sz="1050" dirty="0" err="1"/>
              <a:t>Perfluorocarbons</a:t>
            </a:r>
            <a:r>
              <a:rPr lang="pl-PL" sz="1050" dirty="0"/>
              <a:t> (</a:t>
            </a:r>
            <a:r>
              <a:rPr lang="pl-PL" sz="1050" dirty="0" err="1"/>
              <a:t>PFCs</a:t>
            </a:r>
            <a:r>
              <a:rPr lang="pl-PL" sz="1050" dirty="0"/>
              <a:t>)</a:t>
            </a:r>
            <a:br>
              <a:rPr lang="pl-PL" sz="1050" dirty="0"/>
            </a:br>
            <a:r>
              <a:rPr lang="pl-PL" sz="1050" dirty="0" err="1"/>
              <a:t>Sulphur</a:t>
            </a:r>
            <a:r>
              <a:rPr lang="pl-PL" sz="1050" dirty="0"/>
              <a:t> </a:t>
            </a:r>
            <a:r>
              <a:rPr lang="pl-PL" sz="1050" dirty="0" err="1"/>
              <a:t>hexafluoride</a:t>
            </a:r>
            <a:r>
              <a:rPr lang="pl-PL" sz="1050" dirty="0"/>
              <a:t> (SF</a:t>
            </a:r>
            <a:r>
              <a:rPr lang="pl-PL" sz="1050" baseline="-25000" dirty="0"/>
              <a:t>6</a:t>
            </a:r>
            <a:r>
              <a:rPr lang="pl-PL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8630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005508"/>
              </p:ext>
            </p:extLst>
          </p:nvPr>
        </p:nvGraphicFramePr>
        <p:xfrm>
          <a:off x="457200" y="530034"/>
          <a:ext cx="8229600" cy="6315456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Ocuparea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forţei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de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muncă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Cercetare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şi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dezvoltare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  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Schimbările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climatice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şi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energia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Educaţie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Lupta împotriva sărăciei şi a excluziunii sociale 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2255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o rată de ocupare a forţei de muncă de 75 % în rândul populaţiei cu vârste cuprinse între 20 şi 64 de ani</a:t>
                      </a:r>
                    </a:p>
                    <a:p>
                      <a:pPr marL="609600" marR="0" lvl="0" indent="-609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locarea a 3% din PIB-ul UE pentru cercetare şi dezvoltare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reducerea cu 20% a emisiilor de gaze cu efect de seră faţă de nivelurile înregistrate în 1990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creşterea ponderii surselor de energie regenerabile până la 20%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creşterea cu 20% a eficienţei energetice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1" indent="-952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  <a:tab pos="628650" algn="l"/>
                          <a:tab pos="10858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Reducerea sub 10% a ratei de părăsire timpurie a şcolii </a:t>
                      </a:r>
                    </a:p>
                    <a:p>
                      <a:pPr marL="95250" marR="0" lvl="1" indent="-952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  <a:tab pos="628650" algn="l"/>
                          <a:tab pos="1085850" algn="l"/>
                        </a:tabLst>
                      </a:pPr>
                      <a:endParaRPr kumimoji="0" lang="ro-RO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95250" marR="0" lvl="1" indent="-952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  <a:tab pos="628650" algn="l"/>
                          <a:tab pos="10858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creşterea la peste 40% a ponderii absolvenţilor de studii superioare în rândul populaţiei în vârstă de 30-34 de ani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  <a:tab pos="628650" algn="l"/>
                          <a:tab pos="1085850" algn="l"/>
                        </a:tabLst>
                      </a:pPr>
                      <a:endParaRPr kumimoji="0" lang="ro-RO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reducerea cu cel puţin 20 de milioane a numărului persoanelor care suferă sau riscă să sufere de pe urma sărăciei şi a excluziunii sociale </a:t>
                      </a:r>
                      <a:endParaRPr kumimoji="0" lang="ro-RO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63,8%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0,42%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50,46%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21,4%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În creştere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17,4%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21.8%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În creştere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854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914400"/>
          </a:xfrm>
        </p:spPr>
        <p:txBody>
          <a:bodyPr/>
          <a:lstStyle/>
          <a:p>
            <a:pPr eaLnBrk="1" hangingPunct="1"/>
            <a:r>
              <a:rPr lang="ro-RO" dirty="0" smtClean="0"/>
              <a:t>Act</a:t>
            </a:r>
            <a:r>
              <a:rPr lang="en-US" dirty="0" err="1" smtClean="0"/>
              <a:t>ori</a:t>
            </a:r>
            <a:r>
              <a:rPr lang="en-US" dirty="0" smtClean="0"/>
              <a:t> </a:t>
            </a:r>
            <a:r>
              <a:rPr lang="en-US" dirty="0" err="1" smtClean="0"/>
              <a:t>implicati</a:t>
            </a:r>
            <a:endParaRPr lang="en-US" dirty="0" smtClean="0"/>
          </a:p>
        </p:txBody>
      </p:sp>
      <p:pic>
        <p:nvPicPr>
          <p:cNvPr id="5" name="Picture 4" descr="20130303-220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868606"/>
            <a:ext cx="7391400" cy="43217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Dezvoltarea sustenabilă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o-RO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o-RO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….</a:t>
            </a:r>
            <a:r>
              <a:rPr kumimoji="0" lang="ro-RO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presupune  participare</a:t>
            </a:r>
          </a:p>
        </p:txBody>
      </p:sp>
    </p:spTree>
    <p:extLst>
      <p:ext uri="{BB962C8B-B14F-4D97-AF65-F5344CB8AC3E}">
        <p14:creationId xmlns:p14="http://schemas.microsoft.com/office/powerpoint/2010/main" val="1142046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Strategia</a:t>
            </a:r>
            <a:r>
              <a:rPr lang="en-US" dirty="0" smtClean="0"/>
              <a:t> de </a:t>
            </a:r>
            <a:r>
              <a:rPr lang="en-US" dirty="0" err="1" smtClean="0"/>
              <a:t>dezvoltare</a:t>
            </a:r>
            <a:r>
              <a:rPr lang="en-US" dirty="0" smtClean="0"/>
              <a:t> a </a:t>
            </a:r>
            <a:r>
              <a:rPr lang="en-US" dirty="0" err="1" smtClean="0"/>
              <a:t>municipiului</a:t>
            </a:r>
            <a:r>
              <a:rPr lang="en-US" dirty="0" smtClean="0"/>
              <a:t> Sibiu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http://www.heritas.ro/news/995/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029" b="14029"/>
          <a:stretch>
            <a:fillRect/>
          </a:stretch>
        </p:blipFill>
        <p:spPr>
          <a:xfrm>
            <a:off x="3352800" y="838200"/>
            <a:ext cx="4618037" cy="50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64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Cina</a:t>
            </a:r>
            <a:r>
              <a:rPr lang="en-US" dirty="0" smtClean="0"/>
              <a:t> </a:t>
            </a:r>
            <a:r>
              <a:rPr lang="en-US" dirty="0" err="1" smtClean="0"/>
              <a:t>comunitara</a:t>
            </a:r>
            <a:r>
              <a:rPr lang="en-US" dirty="0" smtClean="0"/>
              <a:t> </a:t>
            </a:r>
            <a:r>
              <a:rPr lang="en-US" dirty="0" err="1" smtClean="0"/>
              <a:t>privind</a:t>
            </a:r>
            <a:r>
              <a:rPr lang="en-US" dirty="0" smtClean="0"/>
              <a:t> </a:t>
            </a:r>
            <a:r>
              <a:rPr lang="en-US" dirty="0" err="1" smtClean="0"/>
              <a:t>reducerea</a:t>
            </a:r>
            <a:r>
              <a:rPr lang="en-US" dirty="0" smtClean="0"/>
              <a:t> </a:t>
            </a:r>
            <a:r>
              <a:rPr lang="en-US" dirty="0" err="1" smtClean="0"/>
              <a:t>risipei</a:t>
            </a:r>
            <a:r>
              <a:rPr lang="en-US" dirty="0" smtClean="0"/>
              <a:t> </a:t>
            </a:r>
            <a:r>
              <a:rPr lang="en-US" dirty="0" err="1" smtClean="0"/>
              <a:t>alimentare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http://edgeryders.eu/en/how-we-hosted-a-food-waste-combat-community-dinner-and-why-its-time-to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785" r="1078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63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2212848" cy="2607217"/>
          </a:xfrm>
        </p:spPr>
        <p:txBody>
          <a:bodyPr/>
          <a:lstStyle/>
          <a:p>
            <a:r>
              <a:rPr lang="en-US" sz="1800" dirty="0"/>
              <a:t>Bike2Work</a:t>
            </a:r>
            <a:r>
              <a:rPr lang="en-US" sz="1800" b="0" dirty="0"/>
              <a:t> </a:t>
            </a:r>
            <a:r>
              <a:rPr lang="en-US" sz="1800" b="0" dirty="0" err="1"/>
              <a:t>este</a:t>
            </a:r>
            <a:r>
              <a:rPr lang="en-US" sz="1800" b="0" dirty="0"/>
              <a:t> un </a:t>
            </a:r>
            <a:r>
              <a:rPr lang="en-US" sz="1800" b="0" dirty="0" err="1"/>
              <a:t>proiect</a:t>
            </a:r>
            <a:r>
              <a:rPr lang="en-US" sz="1800" b="0" dirty="0"/>
              <a:t> co-</a:t>
            </a:r>
            <a:r>
              <a:rPr lang="en-US" sz="1800" b="0" dirty="0" err="1"/>
              <a:t>finantat</a:t>
            </a:r>
            <a:r>
              <a:rPr lang="en-US" sz="1800" b="0" dirty="0"/>
              <a:t> de </a:t>
            </a:r>
            <a:r>
              <a:rPr lang="en-US" sz="1800" b="0" dirty="0" err="1"/>
              <a:t>Uniunea</a:t>
            </a:r>
            <a:r>
              <a:rPr lang="en-US" sz="1800" b="0" dirty="0"/>
              <a:t> </a:t>
            </a:r>
            <a:r>
              <a:rPr lang="en-US" sz="1800" b="0" dirty="0" err="1"/>
              <a:t>Europeana</a:t>
            </a:r>
            <a:r>
              <a:rPr lang="en-US" sz="1800" b="0" dirty="0"/>
              <a:t>, are </a:t>
            </a:r>
            <a:r>
              <a:rPr lang="en-US" sz="1800" b="0" dirty="0" err="1"/>
              <a:t>ca</a:t>
            </a:r>
            <a:r>
              <a:rPr lang="en-US" sz="1800" b="0" dirty="0"/>
              <a:t> principal </a:t>
            </a:r>
            <a:r>
              <a:rPr lang="en-US" sz="1800" b="0" dirty="0" err="1"/>
              <a:t>scop</a:t>
            </a:r>
            <a:r>
              <a:rPr lang="en-US" sz="1800" b="0" dirty="0"/>
              <a:t> </a:t>
            </a:r>
            <a:r>
              <a:rPr lang="en-US" sz="1800" b="0" dirty="0" err="1"/>
              <a:t>incurajarea</a:t>
            </a:r>
            <a:r>
              <a:rPr lang="en-US" sz="1800" b="0" dirty="0"/>
              <a:t> </a:t>
            </a:r>
            <a:r>
              <a:rPr lang="en-US" sz="1800" b="0" dirty="0" err="1"/>
              <a:t>transportului</a:t>
            </a:r>
            <a:r>
              <a:rPr lang="en-US" sz="1800" b="0" dirty="0"/>
              <a:t> </a:t>
            </a:r>
            <a:r>
              <a:rPr lang="en-US" sz="1800" b="0" dirty="0" err="1"/>
              <a:t>angajatilor</a:t>
            </a:r>
            <a:r>
              <a:rPr lang="en-US" sz="1800" b="0" dirty="0"/>
              <a:t> </a:t>
            </a:r>
            <a:r>
              <a:rPr lang="en-US" sz="1800" b="0" dirty="0" err="1"/>
              <a:t>spre</a:t>
            </a:r>
            <a:r>
              <a:rPr lang="en-US" sz="1800" b="0" dirty="0"/>
              <a:t> </a:t>
            </a:r>
            <a:r>
              <a:rPr lang="en-US" sz="1800" b="0" dirty="0" err="1"/>
              <a:t>si</a:t>
            </a:r>
            <a:r>
              <a:rPr lang="en-US" sz="1800" b="0" dirty="0"/>
              <a:t> de la </a:t>
            </a:r>
            <a:r>
              <a:rPr lang="en-US" sz="1800" b="0" dirty="0" err="1"/>
              <a:t>munca</a:t>
            </a:r>
            <a:r>
              <a:rPr lang="en-US" sz="1800" b="0" dirty="0"/>
              <a:t> cu </a:t>
            </a:r>
            <a:r>
              <a:rPr lang="en-US" sz="1800" b="0" dirty="0" err="1"/>
              <a:t>bicicleta</a:t>
            </a:r>
            <a:r>
              <a:rPr lang="en-US" sz="1800" b="0" dirty="0"/>
              <a:t>. 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http://www.bike2work.ro/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77" r="847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7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00200"/>
            <a:ext cx="8229600" cy="4572000"/>
          </a:xfrm>
          <a:prstGeom prst="rect">
            <a:avLst/>
          </a:prstGeom>
        </p:spPr>
        <p:txBody>
          <a:bodyPr/>
          <a:lstStyle/>
          <a:p>
            <a:pPr marL="1143000" lvl="2" indent="-228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2400" dirty="0" smtClean="0">
              <a:cs typeface="Times New Roman" pitchFamily="18" charset="0"/>
            </a:endParaRPr>
          </a:p>
          <a:p>
            <a:pPr marL="1143000" lvl="2" indent="-228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2400" dirty="0">
              <a:cs typeface="Times New Roman" pitchFamily="18" charset="0"/>
            </a:endParaRPr>
          </a:p>
          <a:p>
            <a:pPr marL="1143000" lvl="2" indent="-228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400" dirty="0" smtClean="0">
                <a:cs typeface="Times New Roman" pitchFamily="18" charset="0"/>
              </a:rPr>
              <a:t>Angajament </a:t>
            </a:r>
            <a:r>
              <a:rPr lang="en-US" sz="2400" dirty="0">
                <a:cs typeface="Times New Roman" pitchFamily="18" charset="0"/>
              </a:rPr>
              <a:t>p</a:t>
            </a:r>
            <a:r>
              <a:rPr lang="ro-RO" sz="2400" dirty="0">
                <a:cs typeface="Times New Roman" pitchFamily="18" charset="0"/>
              </a:rPr>
              <a:t>ersonal/individual – proiecte personale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o-R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86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6096000"/>
          </a:xfrm>
        </p:spPr>
        <p:txBody>
          <a:bodyPr>
            <a:noAutofit/>
          </a:bodyPr>
          <a:lstStyle/>
          <a:p>
            <a:r>
              <a:rPr lang="ro-RO" sz="3200" dirty="0" smtClean="0"/>
              <a:t>	Titlu proiect: Smartbrushing </a:t>
            </a:r>
            <a:br>
              <a:rPr lang="ro-RO" sz="3200" dirty="0" smtClean="0"/>
            </a:br>
            <a:r>
              <a:rPr lang="ro-RO" sz="3200" b="1" dirty="0" smtClean="0"/>
              <a:t>De ce: </a:t>
            </a:r>
            <a:r>
              <a:rPr lang="ro-RO" sz="3200" dirty="0" smtClean="0"/>
              <a:t>resurse limitate de apă</a:t>
            </a:r>
            <a:br>
              <a:rPr lang="ro-RO" sz="3200" dirty="0" smtClean="0"/>
            </a:br>
            <a:r>
              <a:rPr lang="ro-RO" sz="3200" b="1" dirty="0" smtClean="0"/>
              <a:t>Cum: </a:t>
            </a:r>
            <a:r>
              <a:rPr lang="ro-RO" sz="3200" dirty="0" smtClean="0"/>
              <a:t>oprirea apei în timp ce ne spălăm pe dinți</a:t>
            </a:r>
            <a:br>
              <a:rPr lang="ro-RO" sz="3200" dirty="0" smtClean="0"/>
            </a:br>
            <a:r>
              <a:rPr lang="ro-RO" sz="3200" b="1" dirty="0" smtClean="0"/>
              <a:t>Impact </a:t>
            </a:r>
            <a:r>
              <a:rPr lang="ro-RO" sz="3200" b="1" u="sng" dirty="0" smtClean="0"/>
              <a:t>economic</a:t>
            </a:r>
            <a:r>
              <a:rPr lang="ro-RO" sz="3200" b="1" dirty="0" smtClean="0"/>
              <a:t> </a:t>
            </a:r>
            <a:r>
              <a:rPr lang="ro-RO" sz="3200" dirty="0"/>
              <a:t/>
            </a:r>
            <a:br>
              <a:rPr lang="ro-RO" sz="3200" dirty="0"/>
            </a:br>
            <a:r>
              <a:rPr lang="ro-RO" sz="3200" dirty="0" smtClean="0"/>
              <a:t>micro: reducerea facturii de apă</a:t>
            </a:r>
            <a:br>
              <a:rPr lang="ro-RO" sz="3200" dirty="0" smtClean="0"/>
            </a:br>
            <a:r>
              <a:rPr lang="ro-RO" sz="3200" dirty="0" smtClean="0"/>
              <a:t>macro: 2l*365zile*20 mil</a:t>
            </a:r>
            <a:br>
              <a:rPr lang="ro-RO" sz="3200" dirty="0" smtClean="0"/>
            </a:br>
            <a:r>
              <a:rPr lang="ro-RO" sz="3200" b="1" dirty="0"/>
              <a:t>I</a:t>
            </a:r>
            <a:r>
              <a:rPr lang="ro-RO" sz="3200" b="1" dirty="0" smtClean="0"/>
              <a:t>mpact </a:t>
            </a:r>
            <a:r>
              <a:rPr lang="ro-RO" sz="3200" b="1" u="sng" dirty="0" smtClean="0"/>
              <a:t>ecologic</a:t>
            </a:r>
            <a:r>
              <a:rPr lang="ro-RO" sz="3200" dirty="0" smtClean="0"/>
              <a:t/>
            </a:r>
            <a:br>
              <a:rPr lang="ro-RO" sz="3200" dirty="0" smtClean="0"/>
            </a:br>
            <a:r>
              <a:rPr lang="ro-RO" sz="3200" dirty="0" smtClean="0"/>
              <a:t>- rezerve de apă conservate</a:t>
            </a:r>
            <a:br>
              <a:rPr lang="ro-RO" sz="3200" dirty="0" smtClean="0"/>
            </a:br>
            <a:r>
              <a:rPr lang="ro-RO" sz="3200" dirty="0" smtClean="0"/>
              <a:t>-reducerea cantității de substanțe de tratare a apei potabile</a:t>
            </a:r>
            <a:br>
              <a:rPr lang="ro-RO" sz="3200" dirty="0" smtClean="0"/>
            </a:br>
            <a:r>
              <a:rPr lang="ro-RO" sz="3200" b="1" dirty="0"/>
              <a:t>I</a:t>
            </a:r>
            <a:r>
              <a:rPr lang="ro-RO" sz="3200" b="1" dirty="0" smtClean="0"/>
              <a:t>mpact </a:t>
            </a:r>
            <a:r>
              <a:rPr lang="ro-RO" sz="3200" b="1" u="sng" dirty="0" smtClean="0"/>
              <a:t>social</a:t>
            </a: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 smtClean="0"/>
              <a:t>- </a:t>
            </a:r>
            <a:r>
              <a:rPr lang="ro-RO" sz="3200" dirty="0" smtClean="0"/>
              <a:t>utilizarea surplusului pentru activități agricole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3939908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o-RO" dirty="0" smtClean="0"/>
          </a:p>
          <a:p>
            <a:pPr eaLnBrk="1" hangingPunct="1"/>
            <a:r>
              <a:rPr lang="ro-RO" dirty="0" smtClean="0"/>
              <a:t>Conceptul de dezvoltare sustenabilă (durabilă)</a:t>
            </a:r>
          </a:p>
          <a:p>
            <a:pPr eaLnBrk="1" hangingPunct="1"/>
            <a:r>
              <a:rPr lang="ro-RO" dirty="0" smtClean="0"/>
              <a:t>Dezvoltare sustenabilă la nivelul Uniunii Europene</a:t>
            </a:r>
            <a:endParaRPr lang="en-US" dirty="0" smtClean="0"/>
          </a:p>
          <a:p>
            <a:pPr eaLnBrk="1" hangingPunct="1"/>
            <a:r>
              <a:rPr lang="en-US" dirty="0" smtClean="0"/>
              <a:t>“</a:t>
            </a:r>
            <a:r>
              <a:rPr lang="ro-RO" dirty="0" smtClean="0"/>
              <a:t>Gândește global, acționează local</a:t>
            </a:r>
            <a:r>
              <a:rPr lang="en-US" dirty="0" smtClean="0"/>
              <a:t>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</a:t>
            </a:r>
            <a:r>
              <a:rPr lang="ro-RO" dirty="0" smtClean="0"/>
              <a:t>ținut</a:t>
            </a:r>
            <a:endParaRPr lang="ro-RO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3152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o-RO" sz="5400" dirty="0" smtClean="0"/>
          </a:p>
          <a:p>
            <a:pPr algn="ctr" eaLnBrk="1" hangingPunct="1">
              <a:buFontTx/>
              <a:buNone/>
            </a:pPr>
            <a:endParaRPr lang="ro-RO" sz="5400" dirty="0" smtClean="0"/>
          </a:p>
          <a:p>
            <a:pPr algn="ctr" eaLnBrk="1" hangingPunct="1">
              <a:buFontTx/>
              <a:buNone/>
            </a:pPr>
            <a:r>
              <a:rPr lang="ro-RO" sz="5400" dirty="0" smtClean="0"/>
              <a:t>Multumim pentru atenție</a:t>
            </a:r>
            <a:r>
              <a:rPr lang="en-US" sz="5400" dirty="0" smtClean="0"/>
              <a:t>!</a:t>
            </a:r>
          </a:p>
        </p:txBody>
      </p:sp>
      <p:sp>
        <p:nvSpPr>
          <p:cNvPr id="29699" name="Content Placeholder 6"/>
          <p:cNvSpPr>
            <a:spLocks noGrp="1"/>
          </p:cNvSpPr>
          <p:nvPr>
            <p:ph sz="half" idx="2"/>
          </p:nvPr>
        </p:nvSpPr>
        <p:spPr>
          <a:xfrm>
            <a:off x="1524000" y="5410200"/>
            <a:ext cx="7162800" cy="715963"/>
          </a:xfrm>
        </p:spPr>
        <p:txBody>
          <a:bodyPr/>
          <a:lstStyle/>
          <a:p>
            <a:r>
              <a:rPr lang="ro-RO" dirty="0"/>
              <a:t>https://www.facebook.com/ulbs.fse/?fref=ts</a:t>
            </a:r>
            <a:endParaRPr lang="ro-RO" dirty="0" smtClean="0"/>
          </a:p>
        </p:txBody>
      </p:sp>
      <p:sp>
        <p:nvSpPr>
          <p:cNvPr id="2970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488"/>
            <a:ext cx="8105775" cy="24003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539531"/>
            <a:ext cx="7467600" cy="417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Ce este dezvoltarea?</a:t>
            </a:r>
            <a:endParaRPr lang="pl-PL" dirty="0"/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431727" y="1371600"/>
            <a:ext cx="8218488" cy="4627563"/>
          </a:xfrm>
        </p:spPr>
        <p:txBody>
          <a:bodyPr/>
          <a:lstStyle/>
          <a:p>
            <a:r>
              <a:rPr lang="ro-RO" altLang="pl-PL" dirty="0" smtClean="0"/>
              <a:t>Un proces pe termen lung de transformări care apar în economie, dar și cu implicații asupra dimensiunii sociale</a:t>
            </a:r>
            <a:r>
              <a:rPr lang="en-US" altLang="pl-PL" dirty="0" smtClean="0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ro-RO" altLang="pl-PL" dirty="0" smtClean="0"/>
              <a:t>Cuprinde procese de schimbări pozitive</a:t>
            </a:r>
            <a:r>
              <a:rPr lang="en-US" altLang="pl-PL" dirty="0" smtClean="0"/>
              <a:t>:</a:t>
            </a:r>
          </a:p>
          <a:p>
            <a:r>
              <a:rPr lang="pl-PL" altLang="pl-PL" b="1" dirty="0" smtClean="0">
                <a:solidFill>
                  <a:srgbClr val="C00000"/>
                </a:solidFill>
              </a:rPr>
              <a:t>cantitative</a:t>
            </a:r>
            <a:r>
              <a:rPr lang="en-US" altLang="pl-PL" dirty="0" smtClean="0"/>
              <a:t>, </a:t>
            </a:r>
            <a:r>
              <a:rPr lang="ro-RO" altLang="pl-PL" dirty="0" smtClean="0"/>
              <a:t>care se referă la creșterea producției, ocuparea forței de muncă, investiții, venituri, consum..</a:t>
            </a:r>
            <a:r>
              <a:rPr lang="en-US" altLang="pl-PL" dirty="0" smtClean="0"/>
              <a:t> </a:t>
            </a:r>
            <a:endParaRPr lang="pl-PL" altLang="pl-PL" dirty="0" smtClean="0"/>
          </a:p>
          <a:p>
            <a:r>
              <a:rPr lang="pl-PL" altLang="pl-PL" b="1" dirty="0" smtClean="0">
                <a:solidFill>
                  <a:srgbClr val="C00000"/>
                </a:solidFill>
              </a:rPr>
              <a:t>structurale și c</a:t>
            </a:r>
            <a:r>
              <a:rPr lang="en-US" altLang="pl-PL" b="1" dirty="0" err="1" smtClean="0">
                <a:solidFill>
                  <a:srgbClr val="C00000"/>
                </a:solidFill>
              </a:rPr>
              <a:t>alitative</a:t>
            </a:r>
            <a:r>
              <a:rPr lang="en-US" altLang="pl-PL" b="1" dirty="0" smtClean="0">
                <a:solidFill>
                  <a:srgbClr val="C00000"/>
                </a:solidFill>
              </a:rPr>
              <a:t> </a:t>
            </a:r>
            <a:r>
              <a:rPr lang="en-US" altLang="pl-PL" dirty="0" smtClean="0"/>
              <a:t> (</a:t>
            </a:r>
            <a:r>
              <a:rPr lang="ro-RO" altLang="pl-PL" dirty="0" smtClean="0"/>
              <a:t>modificări privind organizarea socială, progresul tehnic și tehnologic</a:t>
            </a:r>
            <a:r>
              <a:rPr lang="en-US" altLang="pl-PL" dirty="0" smtClean="0"/>
              <a:t>)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99592" y="5445224"/>
            <a:ext cx="7467600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Creștere → Dezvoltare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312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723" y="18139"/>
            <a:ext cx="8079581" cy="165819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pl-PL" cap="none" dirty="0" smtClean="0"/>
              <a:t>FACTOR</a:t>
            </a:r>
            <a:r>
              <a:rPr lang="ro-RO" altLang="pl-PL" dirty="0" smtClean="0"/>
              <a:t>I AI DEZVOLTĂRII</a:t>
            </a:r>
            <a:endParaRPr lang="en-GB" altLang="pl-PL" cap="none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4873625"/>
          </a:xfrm>
        </p:spPr>
        <p:txBody>
          <a:bodyPr>
            <a:normAutofit/>
          </a:bodyPr>
          <a:lstStyle/>
          <a:p>
            <a:r>
              <a:rPr lang="pl-PL" altLang="pl-PL" sz="2200" dirty="0" smtClean="0"/>
              <a:t>Dezvoltarea, un fenomen complex este influențat de numeroși factori interdependenși de natură socială, economic</a:t>
            </a:r>
            <a:r>
              <a:rPr lang="en-US" altLang="pl-PL" sz="2200" dirty="0"/>
              <a:t>a</a:t>
            </a:r>
            <a:r>
              <a:rPr lang="pl-PL" altLang="pl-PL" sz="2200" dirty="0" smtClean="0"/>
              <a:t>, spațială etc.</a:t>
            </a:r>
            <a:endParaRPr lang="en-GB" altLang="pl-PL" sz="2200" dirty="0" smtClean="0"/>
          </a:p>
          <a:p>
            <a:r>
              <a:rPr lang="ro-RO" altLang="pl-PL" sz="2200" dirty="0" smtClean="0"/>
              <a:t>Inițial dezvoltarea statelor a fost fundamentată  pe factorii de producție </a:t>
            </a:r>
            <a:r>
              <a:rPr lang="ro-RO" altLang="pl-PL" sz="2200" b="1" dirty="0" smtClean="0"/>
              <a:t>pământ </a:t>
            </a:r>
            <a:r>
              <a:rPr lang="ro-RO" altLang="pl-PL" sz="2200" dirty="0" smtClean="0"/>
              <a:t>și </a:t>
            </a:r>
            <a:r>
              <a:rPr lang="ro-RO" altLang="pl-PL" sz="2200" b="1" dirty="0" smtClean="0"/>
              <a:t>muncă</a:t>
            </a:r>
            <a:r>
              <a:rPr lang="ro-RO" altLang="pl-PL" sz="2200" dirty="0" smtClean="0"/>
              <a:t>, care presupunea interferențe puternice cu mediul înconjurător și consumul de resurse naturale</a:t>
            </a:r>
            <a:endParaRPr lang="en-GB" altLang="pl-PL" sz="2200" dirty="0" smtClean="0"/>
          </a:p>
          <a:p>
            <a:r>
              <a:rPr lang="ro-RO" altLang="pl-PL" sz="2400" b="1" dirty="0" smtClean="0"/>
              <a:t>Investiții de c</a:t>
            </a:r>
            <a:r>
              <a:rPr lang="en-GB" altLang="pl-PL" sz="2400" b="1" dirty="0" err="1" smtClean="0"/>
              <a:t>apital</a:t>
            </a:r>
            <a:r>
              <a:rPr lang="en-GB" altLang="pl-PL" sz="2400" b="1" dirty="0" smtClean="0"/>
              <a:t> </a:t>
            </a:r>
            <a:endParaRPr lang="en-GB" altLang="pl-PL" sz="2400" dirty="0"/>
          </a:p>
          <a:p>
            <a:r>
              <a:rPr lang="ro-RO" altLang="pl-PL" sz="2400" b="1" dirty="0" smtClean="0"/>
              <a:t>Comerț</a:t>
            </a:r>
            <a:endParaRPr lang="en-GB" altLang="pl-PL" sz="2400" dirty="0"/>
          </a:p>
          <a:p>
            <a:r>
              <a:rPr lang="en-GB" altLang="pl-PL" sz="2400" b="1" dirty="0" err="1" smtClean="0"/>
              <a:t>Educa</a:t>
            </a:r>
            <a:r>
              <a:rPr lang="ro-RO" altLang="pl-PL" sz="2400" b="1" dirty="0" smtClean="0"/>
              <a:t>ție</a:t>
            </a:r>
            <a:r>
              <a:rPr lang="pl-PL" altLang="pl-PL" sz="2400" b="1" dirty="0" smtClean="0"/>
              <a:t>/capital uman </a:t>
            </a:r>
            <a:endParaRPr lang="en-GB" altLang="pl-PL" sz="2400" dirty="0"/>
          </a:p>
          <a:p>
            <a:r>
              <a:rPr lang="en-GB" altLang="pl-PL" sz="2400" b="1" dirty="0" err="1" smtClean="0"/>
              <a:t>Inova</a:t>
            </a:r>
            <a:r>
              <a:rPr lang="ro-RO" altLang="pl-PL" sz="2400" b="1" dirty="0" smtClean="0"/>
              <a:t>re</a:t>
            </a:r>
            <a:r>
              <a:rPr lang="en-GB" altLang="pl-PL" sz="2400" b="1" dirty="0" smtClean="0"/>
              <a:t>/</a:t>
            </a:r>
            <a:r>
              <a:rPr lang="ro-RO" altLang="pl-PL" sz="2400" b="1" dirty="0" smtClean="0"/>
              <a:t>cunoaștere</a:t>
            </a:r>
            <a:endParaRPr lang="en-GB" altLang="pl-PL" sz="2400" dirty="0"/>
          </a:p>
          <a:p>
            <a:r>
              <a:rPr lang="ro-RO" altLang="pl-PL" sz="2400" b="1" dirty="0" smtClean="0"/>
              <a:t>Venituri de scară</a:t>
            </a:r>
            <a:r>
              <a:rPr lang="en-GB" altLang="pl-PL" sz="2400" b="1" dirty="0" smtClean="0"/>
              <a:t>/ </a:t>
            </a:r>
            <a:r>
              <a:rPr lang="en-GB" altLang="pl-PL" sz="2400" b="1" dirty="0" err="1" smtClean="0"/>
              <a:t>economi</a:t>
            </a:r>
            <a:r>
              <a:rPr lang="ro-RO" altLang="pl-PL" sz="2400" b="1" dirty="0" smtClean="0"/>
              <a:t>i de aglomerare</a:t>
            </a:r>
            <a:endParaRPr lang="en-US" altLang="pl-PL" sz="2200" dirty="0" smtClean="0"/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939F6C25-6BA4-4380-99F6-9F9E495A88D7}" type="slidenum">
              <a:rPr lang="pl-PL" altLang="pl-PL">
                <a:solidFill>
                  <a:srgbClr val="FFFFFF"/>
                </a:solidFill>
              </a:rPr>
              <a:pPr/>
              <a:t>4</a:t>
            </a:fld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42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500" b="1" i="1" dirty="0" smtClean="0"/>
              <a:t/>
            </a:r>
            <a:br>
              <a:rPr lang="en-US" sz="4500" b="1" i="1" dirty="0" smtClean="0"/>
            </a:br>
            <a:r>
              <a:rPr lang="en-US" sz="4500" b="1" i="1" dirty="0" smtClean="0"/>
              <a:t/>
            </a:r>
            <a:br>
              <a:rPr lang="en-US" sz="4500" b="1" i="1" dirty="0" smtClean="0"/>
            </a:br>
            <a:r>
              <a:rPr lang="en-US" sz="4500" b="1" i="1" dirty="0" smtClean="0"/>
              <a:t/>
            </a:r>
            <a:br>
              <a:rPr lang="en-US" sz="4500" b="1" i="1" dirty="0" smtClean="0"/>
            </a:br>
            <a:r>
              <a:rPr lang="en-US" sz="4500" b="1" i="1" dirty="0" smtClean="0"/>
              <a:t/>
            </a:r>
            <a:br>
              <a:rPr lang="en-US" sz="4500" b="1" i="1" dirty="0" smtClean="0"/>
            </a:br>
            <a:r>
              <a:rPr lang="en-US" sz="4500" b="1" i="1" dirty="0" smtClean="0"/>
              <a:t/>
            </a:r>
            <a:br>
              <a:rPr lang="en-US" sz="4500" b="1" i="1" dirty="0" smtClean="0"/>
            </a:br>
            <a:r>
              <a:rPr lang="en-US" sz="4500" b="1" i="1" dirty="0" smtClean="0"/>
              <a:t/>
            </a:r>
            <a:br>
              <a:rPr lang="en-US" sz="4500" b="1" i="1" dirty="0" smtClean="0"/>
            </a:br>
            <a:r>
              <a:rPr lang="en-US" sz="4500" b="1" i="1" dirty="0" smtClean="0"/>
              <a:t/>
            </a:r>
            <a:br>
              <a:rPr lang="en-US" sz="4500" b="1" i="1" dirty="0" smtClean="0"/>
            </a:br>
            <a:r>
              <a:rPr lang="ro-RO" sz="4500" b="1" i="1" dirty="0" smtClean="0"/>
              <a:t>	Dezvoltare s</a:t>
            </a:r>
            <a:r>
              <a:rPr lang="en-US" sz="4500" b="1" i="1" dirty="0" err="1" smtClean="0"/>
              <a:t>ust</a:t>
            </a:r>
            <a:r>
              <a:rPr lang="ro-RO" sz="4500" b="1" i="1" dirty="0" smtClean="0"/>
              <a:t>en</a:t>
            </a:r>
            <a:r>
              <a:rPr lang="en-US" sz="4500" b="1" i="1" dirty="0" err="1" smtClean="0"/>
              <a:t>ab</a:t>
            </a:r>
            <a:r>
              <a:rPr lang="ro-RO" sz="4500" b="1" i="1" dirty="0" smtClean="0"/>
              <a:t>i</a:t>
            </a:r>
            <a:r>
              <a:rPr lang="en-US" sz="4500" b="1" i="1" dirty="0" smtClean="0"/>
              <a:t>l</a:t>
            </a:r>
            <a:r>
              <a:rPr lang="ro-RO" sz="4500" b="1" i="1" dirty="0" smtClean="0"/>
              <a:t>ă</a:t>
            </a:r>
            <a:br>
              <a:rPr lang="ro-RO" sz="4500" b="1" i="1" dirty="0" smtClean="0"/>
            </a:br>
            <a:endParaRPr lang="ro-RO" sz="45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o-RO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o-RO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“Este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tip de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dezvoltare care satisface nevoile prezentului, fără a compromite posibilitatea generaţiilor viitoare de a-şi satisface propriile nevoi”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buNone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Raportul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Viitorul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nostru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comun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 (1987)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Principiile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ădurii (1442 !!!)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81200"/>
            <a:ext cx="7467600" cy="3657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presupune armonizarea problemelor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economice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(creşterea economică a ţărilor în curs de dezvoltare),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sociale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(integrare şi solidaritate Nord-Sud) şi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de mediu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(prezervarea „bunurilor mondiale”: aer, apă, peisaje - şi a biodiversităţii), fără a compromite posibilitatea generaţiilor viitoare de a-şi satisface cerinţele pe care le vor avea la rândul lor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295400"/>
          </a:xfrm>
        </p:spPr>
        <p:txBody>
          <a:bodyPr/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Dezvoltarea sustenabilă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1676400"/>
            <a:ext cx="6934200" cy="3962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sz="2400" b="1" dirty="0" smtClean="0"/>
          </a:p>
        </p:txBody>
      </p:sp>
      <p:sp>
        <p:nvSpPr>
          <p:cNvPr id="1043" name="Line 6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044" name="Rectangle 7"/>
          <p:cNvSpPr>
            <a:spLocks noChangeArrowheads="1"/>
          </p:cNvSpPr>
          <p:nvPr/>
        </p:nvSpPr>
        <p:spPr bwMode="auto">
          <a:xfrm>
            <a:off x="0" y="1143000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o-RO" sz="2400" b="1" dirty="0" smtClean="0">
                <a:solidFill>
                  <a:schemeClr val="tx2"/>
                </a:solidFill>
                <a:latin typeface="Arial" charset="0"/>
              </a:rPr>
              <a:t>Componente ale dezvoltării s</a:t>
            </a:r>
            <a:r>
              <a:rPr lang="en-US" sz="2400" b="1" dirty="0" err="1" smtClean="0">
                <a:solidFill>
                  <a:schemeClr val="tx2"/>
                </a:solidFill>
                <a:latin typeface="Arial" charset="0"/>
              </a:rPr>
              <a:t>ust</a:t>
            </a:r>
            <a:r>
              <a:rPr lang="ro-RO" sz="2400" b="1" dirty="0" smtClean="0">
                <a:solidFill>
                  <a:schemeClr val="tx2"/>
                </a:solidFill>
                <a:latin typeface="Arial" charset="0"/>
              </a:rPr>
              <a:t>enabile</a:t>
            </a:r>
            <a:endParaRPr lang="en-US" sz="24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7" name="Diagram 8"/>
          <p:cNvGrpSpPr>
            <a:grpSpLocks/>
          </p:cNvGrpSpPr>
          <p:nvPr/>
        </p:nvGrpSpPr>
        <p:grpSpPr bwMode="auto">
          <a:xfrm>
            <a:off x="758588" y="1574906"/>
            <a:ext cx="8382000" cy="4648200"/>
            <a:chOff x="240" y="969"/>
            <a:chExt cx="5280" cy="2928"/>
          </a:xfrm>
        </p:grpSpPr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271799186"/>
                </p:ext>
              </p:extLst>
            </p:nvPr>
          </p:nvGraphicFramePr>
          <p:xfrm>
            <a:off x="240" y="969"/>
            <a:ext cx="5280" cy="29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880" y="1113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008" y="2457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400" y="2793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MEDIU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024" y="2745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SOCIETATE</a:t>
              </a:r>
              <a:endPara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2592" y="1881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ECONOMIE</a:t>
              </a:r>
              <a:endPara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3312" y="1257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720" y="1977"/>
              <a:ext cx="11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Generaţia actuală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4128" y="2025"/>
              <a:ext cx="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Generaţii viitoare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o-RO" sz="3200" b="1" dirty="0" smtClean="0"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4343400" cy="3005331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6432" y="1063230"/>
            <a:ext cx="6900169" cy="421481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pl-PL" dirty="0" smtClean="0"/>
              <a:t>Provo</a:t>
            </a:r>
            <a:r>
              <a:rPr lang="ro-RO" altLang="pl-PL" dirty="0" smtClean="0"/>
              <a:t>ări ale UE</a:t>
            </a:r>
            <a:endParaRPr lang="en-GB" altLang="pl-PL" cap="none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2611" y="1700808"/>
            <a:ext cx="7335455" cy="41046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o-RO" altLang="pl-PL" sz="1650" b="1" dirty="0" smtClean="0"/>
              <a:t>PROTECȚIA MEDIULUI ÎNCONJURĂTOR</a:t>
            </a:r>
            <a:endParaRPr lang="en-GB" altLang="pl-PL" sz="1650" dirty="0" smtClean="0"/>
          </a:p>
          <a:p>
            <a:r>
              <a:rPr lang="ro-RO" altLang="pl-PL" sz="1650" dirty="0" smtClean="0">
                <a:solidFill>
                  <a:srgbClr val="9D3232"/>
                </a:solidFill>
              </a:rPr>
              <a:t>În fiecare an UE produce </a:t>
            </a:r>
            <a:r>
              <a:rPr lang="en-GB" altLang="pl-PL" sz="1650" dirty="0" smtClean="0">
                <a:solidFill>
                  <a:srgbClr val="9D3232"/>
                </a:solidFill>
              </a:rPr>
              <a:t>2.7 </a:t>
            </a:r>
            <a:r>
              <a:rPr lang="ro-RO" altLang="pl-PL" sz="1650" dirty="0" smtClean="0">
                <a:solidFill>
                  <a:srgbClr val="9D3232"/>
                </a:solidFill>
              </a:rPr>
              <a:t>miliarde tone de deșeuri</a:t>
            </a:r>
            <a:r>
              <a:rPr lang="en-GB" altLang="pl-PL" sz="1650" dirty="0" smtClean="0">
                <a:solidFill>
                  <a:srgbClr val="9D3232"/>
                </a:solidFill>
              </a:rPr>
              <a:t>. </a:t>
            </a:r>
            <a:endParaRPr lang="pl-PL" altLang="pl-PL" sz="1650" dirty="0">
              <a:solidFill>
                <a:srgbClr val="9D3232"/>
              </a:solidFill>
            </a:endParaRPr>
          </a:p>
          <a:p>
            <a:endParaRPr lang="en-GB" altLang="pl-PL" sz="1650" dirty="0"/>
          </a:p>
          <a:p>
            <a:pPr>
              <a:buFont typeface="Wingdings" panose="05000000000000000000" pitchFamily="2" charset="2"/>
              <a:buNone/>
            </a:pPr>
            <a:r>
              <a:rPr lang="ro-RO" altLang="pl-PL" sz="1650" b="1" dirty="0" smtClean="0"/>
              <a:t>DEZVOLTARE </a:t>
            </a:r>
            <a:r>
              <a:rPr lang="en-GB" altLang="pl-PL" sz="1650" b="1" dirty="0" smtClean="0"/>
              <a:t>SOCIAL</a:t>
            </a:r>
            <a:r>
              <a:rPr lang="ro-RO" altLang="pl-PL" sz="1650" b="1" dirty="0" smtClean="0"/>
              <a:t>Ă</a:t>
            </a:r>
          </a:p>
          <a:p>
            <a:pPr>
              <a:buFont typeface="Wingdings" panose="05000000000000000000" pitchFamily="2" charset="2"/>
              <a:buNone/>
            </a:pPr>
            <a:r>
              <a:rPr lang="ro-RO" altLang="pl-PL" sz="1650" dirty="0" smtClean="0">
                <a:solidFill>
                  <a:srgbClr val="9D3232"/>
                </a:solidFill>
              </a:rPr>
              <a:t>Fiecare al patrulea cetățean european suferă de pe urma sărăciei</a:t>
            </a:r>
            <a:r>
              <a:rPr lang="pl-PL" altLang="pl-PL" sz="1650" dirty="0" smtClean="0">
                <a:solidFill>
                  <a:srgbClr val="9D3232"/>
                </a:solidFill>
              </a:rPr>
              <a:t>; </a:t>
            </a:r>
            <a:r>
              <a:rPr lang="en-US" sz="1500" dirty="0">
                <a:solidFill>
                  <a:schemeClr val="accent6"/>
                </a:solidFill>
              </a:rPr>
              <a:t>13.1 </a:t>
            </a:r>
            <a:r>
              <a:rPr lang="ro-RO" sz="1500" dirty="0" smtClean="0">
                <a:solidFill>
                  <a:schemeClr val="accent6"/>
                </a:solidFill>
              </a:rPr>
              <a:t>milioane- nu au acces la facilități sanitare (</a:t>
            </a:r>
            <a:r>
              <a:rPr lang="en-US" sz="1500" dirty="0" smtClean="0">
                <a:solidFill>
                  <a:schemeClr val="accent6"/>
                </a:solidFill>
              </a:rPr>
              <a:t>2.6</a:t>
            </a:r>
            <a:r>
              <a:rPr lang="en-US" sz="1500" dirty="0">
                <a:solidFill>
                  <a:schemeClr val="accent6"/>
                </a:solidFill>
              </a:rPr>
              <a:t>% </a:t>
            </a:r>
            <a:r>
              <a:rPr lang="ro-RO" sz="1500" dirty="0" smtClean="0">
                <a:solidFill>
                  <a:schemeClr val="accent6"/>
                </a:solidFill>
              </a:rPr>
              <a:t>din populația U</a:t>
            </a:r>
            <a:r>
              <a:rPr lang="en-US" sz="1500" dirty="0" smtClean="0">
                <a:solidFill>
                  <a:schemeClr val="accent6"/>
                </a:solidFill>
              </a:rPr>
              <a:t>E</a:t>
            </a:r>
            <a:r>
              <a:rPr lang="ro-RO" sz="1500" dirty="0" smtClean="0">
                <a:solidFill>
                  <a:schemeClr val="accent6"/>
                </a:solidFill>
              </a:rPr>
              <a:t>)</a:t>
            </a:r>
            <a:endParaRPr lang="pl-PL" sz="1800" dirty="0"/>
          </a:p>
          <a:p>
            <a:pPr>
              <a:buFont typeface="Wingdings" panose="05000000000000000000" pitchFamily="2" charset="2"/>
              <a:buNone/>
            </a:pPr>
            <a:endParaRPr lang="pl-PL" altLang="pl-PL" sz="1800" b="1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pl-PL" sz="1650" b="1" dirty="0" smtClean="0"/>
              <a:t>ECONOM</a:t>
            </a:r>
            <a:r>
              <a:rPr lang="ro-RO" altLang="pl-PL" sz="1650" b="1" dirty="0" smtClean="0"/>
              <a:t>IE</a:t>
            </a:r>
            <a:r>
              <a:rPr lang="en-GB" altLang="pl-PL" sz="1650" dirty="0" smtClean="0"/>
              <a:t>: </a:t>
            </a:r>
            <a:r>
              <a:rPr lang="ro-RO" altLang="pl-PL" sz="1650" dirty="0" smtClean="0"/>
              <a:t>rate ale șomajului și datoria publică</a:t>
            </a:r>
            <a:endParaRPr lang="en-GB" altLang="pl-PL" sz="165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pl-PL" sz="1650" b="1" dirty="0" smtClean="0"/>
              <a:t>DEMOGRA</a:t>
            </a:r>
            <a:r>
              <a:rPr lang="ro-RO" altLang="pl-PL" sz="1650" b="1" dirty="0" smtClean="0"/>
              <a:t>FIE</a:t>
            </a:r>
            <a:r>
              <a:rPr lang="en-GB" altLang="pl-PL" sz="1650" dirty="0" smtClean="0"/>
              <a:t>: </a:t>
            </a:r>
            <a:r>
              <a:rPr lang="ro-RO" altLang="pl-PL" sz="1650" dirty="0" smtClean="0"/>
              <a:t>una dintre cele mai scăzute rate a natalității din lume</a:t>
            </a:r>
            <a:r>
              <a:rPr lang="en-GB" altLang="pl-PL" sz="1650" dirty="0" smtClean="0"/>
              <a:t>,</a:t>
            </a:r>
            <a:r>
              <a:rPr lang="ro-RO" altLang="pl-PL" sz="1650" dirty="0" smtClean="0"/>
              <a:t> populație îmbătrânită și imigrația</a:t>
            </a:r>
            <a:r>
              <a:rPr lang="pl-PL" altLang="pl-PL" sz="1650" dirty="0" smtClean="0"/>
              <a:t>.</a:t>
            </a:r>
            <a:endParaRPr lang="en-GB" altLang="pl-PL" sz="1650" dirty="0"/>
          </a:p>
        </p:txBody>
      </p:sp>
      <p:pic>
        <p:nvPicPr>
          <p:cNvPr id="4" name="Picture 2" descr="https://encrypted-tbn0.gstatic.com/images?q=tbn:ANd9GcR_CXrqfmYqQl8clih9yLk8sZSFzYUaBotLecoeecH1zKAlF9k80WFp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53642"/>
            <a:ext cx="1894092" cy="13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11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2182</TotalTime>
  <Words>634</Words>
  <Application>Microsoft Office PowerPoint</Application>
  <PresentationFormat>On-screen Show (4:3)</PresentationFormat>
  <Paragraphs>124</Paragraphs>
  <Slides>20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Schoolbook</vt:lpstr>
      <vt:lpstr>Constantia</vt:lpstr>
      <vt:lpstr>Times New Roman</vt:lpstr>
      <vt:lpstr>Verdana</vt:lpstr>
      <vt:lpstr>Wingdings</vt:lpstr>
      <vt:lpstr>Wingdings 2</vt:lpstr>
      <vt:lpstr>Flow</vt:lpstr>
      <vt:lpstr>http://economice.ulbsibiu.ro/index.php/ro/</vt:lpstr>
      <vt:lpstr>Conținut</vt:lpstr>
      <vt:lpstr>Ce este dezvoltarea?</vt:lpstr>
      <vt:lpstr>FACTORI AI DEZVOLTĂRII</vt:lpstr>
      <vt:lpstr>        Dezvoltare sustenabilă </vt:lpstr>
      <vt:lpstr>Dezvoltarea sustenabilă </vt:lpstr>
      <vt:lpstr>PowerPoint Presentation</vt:lpstr>
      <vt:lpstr>PowerPoint Presentation</vt:lpstr>
      <vt:lpstr>Provoări ale UE</vt:lpstr>
      <vt:lpstr>Strategiile UE pentru Dezvoltare Sustenabilă </vt:lpstr>
      <vt:lpstr>THE 5 TARGETS FOR THE EUROPE 2020</vt:lpstr>
      <vt:lpstr>PowerPoint Presentation</vt:lpstr>
      <vt:lpstr>Actori implicati</vt:lpstr>
      <vt:lpstr>PowerPoint Presentation</vt:lpstr>
      <vt:lpstr>Strategia de dezvoltare a municipiului Sibiu </vt:lpstr>
      <vt:lpstr>Cina comunitara privind reducerea risipei alimentare</vt:lpstr>
      <vt:lpstr>Bike2Work este un proiect co-finantat de Uniunea Europeana, are ca principal scop incurajarea transportului angajatilor spre si de la munca cu bicicleta. </vt:lpstr>
      <vt:lpstr>PowerPoint Presentation</vt:lpstr>
      <vt:lpstr> Titlu proiect: Smartbrushing  De ce: resurse limitate de apă Cum: oprirea apei în timp ce ne spălăm pe dinți Impact economic  micro: reducerea facturii de apă macro: 2l*365zile*20 mil Impact ecologic - rezerve de apă conservate -reducerea cantității de substanțe de tratare a apei potabile Impact social - utilizarea surplusului pentru activități agricole</vt:lpstr>
      <vt:lpstr>PowerPoint Presentation</vt:lpstr>
    </vt:vector>
  </TitlesOfParts>
  <Company>Lia's 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Dezvoltarea durabilă</dc:title>
  <dc:creator>Lia</dc:creator>
  <cp:lastModifiedBy>Ramona Orastean</cp:lastModifiedBy>
  <cp:revision>86</cp:revision>
  <dcterms:created xsi:type="dcterms:W3CDTF">2007-10-13T08:21:49Z</dcterms:created>
  <dcterms:modified xsi:type="dcterms:W3CDTF">2017-03-02T16:20:42Z</dcterms:modified>
</cp:coreProperties>
</file>